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1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529C0-2678-4016-B2CF-59BC46BBAC8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BA82F-4502-4328-8173-0E78B9E9C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0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A82F-4502-4328-8173-0E78B9E9CE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2C3A-F87E-45EA-803C-C125440634EA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01C8-8F2D-44B4-8E3A-641D19B7C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3844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Pima Community College</a:t>
            </a:r>
            <a:br>
              <a:rPr lang="en-US" dirty="0" smtClean="0"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</a:br>
            <a:r>
              <a:rPr lang="en-US" dirty="0" smtClean="0">
                <a:latin typeface="Helvetica" pitchFamily="-84" charset="0"/>
                <a:ea typeface="Helvetica" pitchFamily="-84" charset="0"/>
                <a:cs typeface="Helvetica" pitchFamily="-84" charset="0"/>
                <a:sym typeface="Helvetica" pitchFamily="-84" charset="0"/>
              </a:rPr>
              <a:t>Electronics Payload Team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4000" dirty="0" smtClean="0"/>
              <a:t>Jimmy </a:t>
            </a:r>
            <a:r>
              <a:rPr lang="en-US" sz="4000" dirty="0" err="1" smtClean="0"/>
              <a:t>VanWormer</a:t>
            </a:r>
            <a:r>
              <a:rPr lang="en-US" sz="4000" dirty="0" smtClean="0"/>
              <a:t>, Alfred </a:t>
            </a:r>
            <a:r>
              <a:rPr lang="en-US" sz="4000" dirty="0" err="1" smtClean="0"/>
              <a:t>Dugi</a:t>
            </a:r>
            <a:r>
              <a:rPr lang="en-US" sz="4000" dirty="0" smtClean="0"/>
              <a:t>,    </a:t>
            </a:r>
            <a:br>
              <a:rPr lang="en-US" sz="4000" dirty="0" smtClean="0"/>
            </a:br>
            <a:r>
              <a:rPr lang="en-US" sz="4000" dirty="0" smtClean="0"/>
              <a:t>Tom Goss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u="sng" dirty="0"/>
          </a:p>
        </p:txBody>
      </p:sp>
      <p:pic>
        <p:nvPicPr>
          <p:cNvPr id="4" name="Picture 5" descr="pcc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4" y="5866805"/>
            <a:ext cx="609451" cy="62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5" name="Picture 6" descr="AZSGC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5386"/>
          <a:stretch>
            <a:fillRect/>
          </a:stretch>
        </p:blipFill>
        <p:spPr bwMode="auto">
          <a:xfrm>
            <a:off x="4419600" y="5715000"/>
            <a:ext cx="676424" cy="9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6" name="Picture 7" descr="nasa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825996" cy="68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04800" y="35814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Annual Arizona Space Grant Symposium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21, 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Arizona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2356"/>
            <a:ext cx="8553941" cy="1146349"/>
          </a:xfrm>
        </p:spPr>
        <p:txBody>
          <a:bodyPr lIns="88896" tIns="38098" rIns="88896" bIns="50798">
            <a:noAutofit/>
          </a:bodyPr>
          <a:lstStyle/>
          <a:p>
            <a:pPr defTabSz="914145"/>
            <a:r>
              <a:rPr lang="en-US" sz="3600" dirty="0">
                <a:latin typeface="Helvetica" pitchFamily="-1" charset="0"/>
                <a:cs typeface="Helvetica" pitchFamily="-1" charset="0"/>
                <a:sym typeface="Helvetica" pitchFamily="-1" charset="0"/>
              </a:rPr>
              <a:t>Electronics </a:t>
            </a:r>
            <a:r>
              <a:rPr lang="en-US" sz="3600" dirty="0" smtClean="0">
                <a:latin typeface="Helvetica" pitchFamily="-1" charset="0"/>
                <a:cs typeface="Helvetica" pitchFamily="-1" charset="0"/>
                <a:sym typeface="Helvetica" pitchFamily="-1" charset="0"/>
              </a:rPr>
              <a:t>and Digital Camera Payload</a:t>
            </a:r>
            <a:endParaRPr lang="en-US" sz="36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31" y="1905000"/>
            <a:ext cx="4549083" cy="4191000"/>
          </a:xfrm>
        </p:spPr>
        <p:txBody>
          <a:bodyPr lIns="88896" tIns="50798" rIns="88896" bIns="50798" anchor="t">
            <a:normAutofit/>
          </a:bodyPr>
          <a:lstStyle/>
          <a:p>
            <a:pPr marL="581320" indent="-514350" defTabSz="914145">
              <a:spcBef>
                <a:spcPts val="492"/>
              </a:spcBef>
              <a:buClr>
                <a:schemeClr val="bg1"/>
              </a:buClr>
              <a:buSzPct val="100000"/>
              <a:buFont typeface="Helvetica" pitchFamily="34" charset="0"/>
              <a:buChar char="•"/>
            </a:pPr>
            <a:r>
              <a:rPr lang="en-US" sz="2800" dirty="0">
                <a:latin typeface="Helvetica" pitchFamily="-1" charset="0"/>
                <a:cs typeface="Helvetica" pitchFamily="-1" charset="0"/>
                <a:sym typeface="Helvetica" pitchFamily="-1" charset="0"/>
              </a:rPr>
              <a:t>Selected a pre-assembled electronics package</a:t>
            </a:r>
          </a:p>
          <a:p>
            <a:pPr marL="581320" indent="-514350" defTabSz="914145">
              <a:spcBef>
                <a:spcPts val="492"/>
              </a:spcBef>
              <a:buClr>
                <a:schemeClr val="bg1"/>
              </a:buClr>
              <a:buSzPct val="100000"/>
              <a:buFont typeface="Helvetica" pitchFamily="34" charset="0"/>
              <a:buChar char="•"/>
            </a:pPr>
            <a:r>
              <a:rPr lang="en-US" sz="2800" dirty="0" err="1" smtClean="0">
                <a:latin typeface="Helvetica" pitchFamily="-1" charset="0"/>
                <a:cs typeface="Helvetica" pitchFamily="-1" charset="0"/>
                <a:sym typeface="Helvetica" pitchFamily="-1" charset="0"/>
              </a:rPr>
              <a:t>PicAxe</a:t>
            </a:r>
            <a:r>
              <a:rPr lang="en-US" sz="2800" dirty="0" smtClean="0">
                <a:latin typeface="Helvetica" pitchFamily="-1" charset="0"/>
                <a:cs typeface="Helvetica" pitchFamily="-1" charset="0"/>
                <a:sym typeface="Helvetica" pitchFamily="-1" charset="0"/>
              </a:rPr>
              <a:t> </a:t>
            </a:r>
            <a:r>
              <a:rPr lang="en-US" sz="2800" dirty="0">
                <a:latin typeface="Helvetica" pitchFamily="-1" charset="0"/>
                <a:cs typeface="Helvetica" pitchFamily="-1" charset="0"/>
                <a:sym typeface="Helvetica" pitchFamily="-1" charset="0"/>
              </a:rPr>
              <a:t>08m processor</a:t>
            </a:r>
          </a:p>
          <a:p>
            <a:pPr marL="581320" indent="-514350" defTabSz="914145">
              <a:spcBef>
                <a:spcPts val="492"/>
              </a:spcBef>
              <a:buClr>
                <a:schemeClr val="bg1"/>
              </a:buClr>
              <a:buSzPct val="100000"/>
              <a:buFont typeface="Helvetica" pitchFamily="34" charset="0"/>
              <a:buChar char="•"/>
            </a:pPr>
            <a:r>
              <a:rPr lang="en-US" sz="2800" dirty="0">
                <a:latin typeface="Helvetica" pitchFamily="-1" charset="0"/>
                <a:cs typeface="Helvetica" pitchFamily="-1" charset="0"/>
                <a:sym typeface="Helvetica" pitchFamily="-1" charset="0"/>
              </a:rPr>
              <a:t>Temperature</a:t>
            </a:r>
          </a:p>
          <a:p>
            <a:pPr marL="581320" indent="-514350" defTabSz="914145">
              <a:spcBef>
                <a:spcPts val="492"/>
              </a:spcBef>
              <a:buClr>
                <a:schemeClr val="bg1"/>
              </a:buClr>
              <a:buSzPct val="100000"/>
              <a:buFont typeface="Helvetica" pitchFamily="34" charset="0"/>
              <a:buChar char="•"/>
            </a:pPr>
            <a:r>
              <a:rPr lang="en-US" sz="2800" dirty="0" err="1">
                <a:latin typeface="Helvetica" pitchFamily="-1" charset="0"/>
                <a:cs typeface="Helvetica" pitchFamily="-1" charset="0"/>
                <a:sym typeface="Helvetica" pitchFamily="-1" charset="0"/>
              </a:rPr>
              <a:t>ViviCam</a:t>
            </a:r>
            <a:r>
              <a:rPr lang="en-US" sz="2800" dirty="0">
                <a:latin typeface="Helvetica" pitchFamily="-1" charset="0"/>
                <a:cs typeface="Helvetica" pitchFamily="-1" charset="0"/>
                <a:sym typeface="Helvetica" pitchFamily="-1" charset="0"/>
              </a:rPr>
              <a:t> 5118v2 camera</a:t>
            </a:r>
          </a:p>
        </p:txBody>
      </p:sp>
      <p:sp>
        <p:nvSpPr>
          <p:cNvPr id="5127" name="Rectangle 7"/>
          <p:cNvSpPr>
            <a:spLocks/>
          </p:cNvSpPr>
          <p:nvPr/>
        </p:nvSpPr>
        <p:spPr bwMode="auto">
          <a:xfrm>
            <a:off x="5186039" y="6019800"/>
            <a:ext cx="3733800" cy="4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88896" tIns="50798" rIns="88896" bIns="50798">
            <a:spAutoFit/>
          </a:bodyPr>
          <a:lstStyle/>
          <a:p>
            <a:r>
              <a:rPr lang="en-US" sz="2200" dirty="0" smtClean="0">
                <a:sym typeface="Helvetica" pitchFamily="-1" charset="0"/>
              </a:rPr>
              <a:t>electronics payload side view</a:t>
            </a:r>
            <a:endParaRPr lang="en-US" sz="2200" dirty="0"/>
          </a:p>
        </p:txBody>
      </p:sp>
      <p:pic>
        <p:nvPicPr>
          <p:cNvPr id="5128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95" y="3610264"/>
            <a:ext cx="3214688" cy="2411016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87373" y="2895600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ain </a:t>
            </a:r>
            <a:r>
              <a:rPr lang="en-US" dirty="0"/>
              <a:t>c</a:t>
            </a:r>
            <a:r>
              <a:rPr lang="en-US" dirty="0" smtClean="0"/>
              <a:t>ircuit </a:t>
            </a:r>
            <a:r>
              <a:rPr lang="en-US" dirty="0"/>
              <a:t>b</a:t>
            </a:r>
            <a:r>
              <a:rPr lang="en-US" dirty="0" smtClean="0"/>
              <a:t>oard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7725576" y="3264932"/>
            <a:ext cx="106864" cy="1347493"/>
          </a:xfrm>
          <a:prstGeom prst="straightConnector1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4023" y="3148751"/>
            <a:ext cx="8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amera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6039" y="2630010"/>
            <a:ext cx="198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emperature </a:t>
            </a:r>
            <a:r>
              <a:rPr lang="en-US" dirty="0"/>
              <a:t>g</a:t>
            </a:r>
            <a:r>
              <a:rPr lang="en-US" dirty="0" smtClean="0"/>
              <a:t>auge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6177977" y="2999342"/>
            <a:ext cx="527623" cy="1816430"/>
          </a:xfrm>
          <a:prstGeom prst="straightConnector1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flipH="1">
            <a:off x="6887375" y="3518083"/>
            <a:ext cx="105102" cy="621268"/>
          </a:xfrm>
          <a:prstGeom prst="straightConnector1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65" y="1319181"/>
            <a:ext cx="1683548" cy="1268797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>
            <a:stCxn id="2" idx="0"/>
          </p:cNvCxnSpPr>
          <p:nvPr/>
        </p:nvCxnSpPr>
        <p:spPr>
          <a:xfrm flipH="1" flipV="1">
            <a:off x="7458504" y="2286000"/>
            <a:ext cx="373936" cy="609600"/>
          </a:xfrm>
          <a:prstGeom prst="straightConnector1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73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payload components to operate properly throughout the flight</a:t>
            </a:r>
          </a:p>
          <a:p>
            <a:r>
              <a:rPr lang="en-US" dirty="0" smtClean="0"/>
              <a:t>Collect atmospheric altitude and temperature data to investigate the relationship between altitude and temperature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58652" r="6756"/>
          <a:stretch/>
        </p:blipFill>
        <p:spPr bwMode="auto">
          <a:xfrm>
            <a:off x="5533008" y="1524000"/>
            <a:ext cx="3249227" cy="3124200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07240" y="4869850"/>
            <a:ext cx="35007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http://www.physics.isu.edu/weather/kmdbbd/unit1_images.htm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909" y="4800600"/>
            <a:ext cx="422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ltitude </a:t>
            </a:r>
            <a:r>
              <a:rPr lang="en-US" dirty="0" err="1" smtClean="0"/>
              <a:t>vs</a:t>
            </a:r>
            <a:r>
              <a:rPr lang="en-US" dirty="0" smtClean="0"/>
              <a:t> Temperature data resembles similar trend lines of known models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5" y="1495879"/>
            <a:ext cx="46386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724400" cy="1143000"/>
          </a:xfrm>
        </p:spPr>
        <p:txBody>
          <a:bodyPr/>
          <a:lstStyle/>
          <a:p>
            <a:r>
              <a:rPr lang="en-US" dirty="0" smtClean="0"/>
              <a:t>Payload Images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223491" cy="2182447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556000" cy="2667000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3200400" cy="2400300"/>
          </a:xfrm>
          <a:prstGeom prst="rect">
            <a:avLst/>
          </a:prstGeom>
          <a:noFill/>
          <a:ln w="254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6248400"/>
            <a:ext cx="221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Payload after landing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276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9:11 a.m., 3.73 km (12,244 </a:t>
            </a:r>
            <a:r>
              <a:rPr lang="en-US" b="1" dirty="0" err="1"/>
              <a:t>ft</a:t>
            </a:r>
            <a:r>
              <a:rPr lang="en-US" b="1" dirty="0"/>
              <a:t>, 2.31 miles)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953000"/>
            <a:ext cx="443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10:17 a.m., 27.02 km (88,656 </a:t>
            </a:r>
            <a:r>
              <a:rPr lang="en-US" b="1" dirty="0" err="1"/>
              <a:t>ft</a:t>
            </a:r>
            <a:r>
              <a:rPr lang="en-US" b="1" dirty="0"/>
              <a:t>, 16.79 </a:t>
            </a:r>
            <a:r>
              <a:rPr lang="en-US" b="1" dirty="0" smtClean="0"/>
              <a:t>miles)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We Learned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the temperature in the stratosphere increases with altitude to approximately 20 km then decreases with altitude</a:t>
            </a:r>
          </a:p>
          <a:p>
            <a:r>
              <a:rPr lang="en-US" dirty="0" smtClean="0"/>
              <a:t>how to input and extract data from microprocessor through the </a:t>
            </a:r>
            <a:r>
              <a:rPr lang="en-US" dirty="0" err="1" smtClean="0"/>
              <a:t>PicAxe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that a UV filter would improve the quality of photos in higher atmosphere</a:t>
            </a:r>
          </a:p>
          <a:p>
            <a:r>
              <a:rPr lang="en-US" dirty="0" smtClean="0"/>
              <a:t>how to solder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Next 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UV filter to camera to prevent haze</a:t>
            </a:r>
          </a:p>
          <a:p>
            <a:r>
              <a:rPr lang="en-US" dirty="0" smtClean="0"/>
              <a:t>Larger storage and more frequent data sampling for a more accurate reading of the altitude </a:t>
            </a:r>
            <a:r>
              <a:rPr lang="en-US" dirty="0" err="1" smtClean="0"/>
              <a:t>vs</a:t>
            </a:r>
            <a:r>
              <a:rPr lang="en-US" dirty="0" smtClean="0"/>
              <a:t> temperature graph</a:t>
            </a:r>
          </a:p>
        </p:txBody>
      </p:sp>
    </p:spTree>
    <p:extLst>
      <p:ext uri="{BB962C8B-B14F-4D97-AF65-F5344CB8AC3E}">
        <p14:creationId xmlns:p14="http://schemas.microsoft.com/office/powerpoint/2010/main" val="37386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32433" y="609451"/>
            <a:ext cx="8229823" cy="1143000"/>
          </a:xfrm>
        </p:spPr>
        <p:txBody>
          <a:bodyPr lIns="88896" tIns="50798" rIns="88896" bIns="50798">
            <a:normAutofit/>
          </a:bodyPr>
          <a:lstStyle/>
          <a:p>
            <a:r>
              <a:rPr lang="en-US" dirty="0">
                <a:sym typeface="Helvetica" pitchFamily="-1" charset="0"/>
              </a:rPr>
              <a:t>Acknowledgements</a:t>
            </a:r>
            <a:endParaRPr lang="en-US" dirty="0" smtClean="0">
              <a:sym typeface="Helvetica" pitchFamily="-84" charset="0"/>
            </a:endParaRPr>
          </a:p>
        </p:txBody>
      </p:sp>
      <p:sp>
        <p:nvSpPr>
          <p:cNvPr id="9219" name="Rectangle 2"/>
          <p:cNvSpPr>
            <a:spLocks/>
          </p:cNvSpPr>
          <p:nvPr/>
        </p:nvSpPr>
        <p:spPr bwMode="auto">
          <a:xfrm>
            <a:off x="6552158" y="6395136"/>
            <a:ext cx="2134195" cy="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 anchor="ctr">
            <a:spAutoFit/>
          </a:bodyPr>
          <a:lstStyle/>
          <a:p>
            <a:pPr algn="r" defTabSz="914145"/>
            <a:r>
              <a:rPr lang="en-US" sz="1200">
                <a:solidFill>
                  <a:srgbClr val="898989"/>
                </a:solidFill>
                <a:latin typeface="Helvetica" pitchFamily="-1" charset="0"/>
                <a:cs typeface="Helvetica" pitchFamily="-1" charset="0"/>
                <a:sym typeface="Helvetica" pitchFamily="-1" charset="0"/>
              </a:rPr>
              <a:t>8</a:t>
            </a:r>
            <a:endParaRPr lang="en-US"/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>
            <a:off x="609600" y="1980159"/>
            <a:ext cx="8077200" cy="305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88896" tIns="50798" rIns="88896" bIns="50798">
            <a:spAutoFit/>
          </a:bodyPr>
          <a:lstStyle/>
          <a:p>
            <a:pPr defTabSz="914145"/>
            <a:r>
              <a:rPr lang="en-US" sz="3200" dirty="0">
                <a:sym typeface="Helvetica" pitchFamily="-1" charset="0"/>
              </a:rPr>
              <a:t>Special thanks to the following:</a:t>
            </a:r>
          </a:p>
          <a:p>
            <a:pPr defTabSz="914145"/>
            <a:endParaRPr lang="en-US" sz="3200" dirty="0">
              <a:sym typeface="Helvetica" pitchFamily="-1" charset="0"/>
            </a:endParaRPr>
          </a:p>
          <a:p>
            <a:pPr defTabSz="914145"/>
            <a:r>
              <a:rPr lang="en-US" sz="3200" dirty="0">
                <a:sym typeface="Helvetica" pitchFamily="-1" charset="0"/>
              </a:rPr>
              <a:t>Susan Brew and NASA Space Grant Consortium</a:t>
            </a:r>
          </a:p>
          <a:p>
            <a:pPr defTabSz="914145"/>
            <a:r>
              <a:rPr lang="en-US" sz="3200" dirty="0">
                <a:sym typeface="Helvetica" pitchFamily="-1" charset="0"/>
              </a:rPr>
              <a:t>Jack Crabtree and ANSR</a:t>
            </a:r>
          </a:p>
          <a:p>
            <a:pPr defTabSz="914145"/>
            <a:r>
              <a:rPr lang="en-US" sz="3200" dirty="0">
                <a:sym typeface="Helvetica" pitchFamily="-1" charset="0"/>
              </a:rPr>
              <a:t>Mike </a:t>
            </a:r>
            <a:r>
              <a:rPr lang="en-US" sz="3200" dirty="0" err="1" smtClean="0">
                <a:sym typeface="Helvetica" pitchFamily="-1" charset="0"/>
              </a:rPr>
              <a:t>Sampogna</a:t>
            </a:r>
            <a:r>
              <a:rPr lang="en-US" sz="3200" dirty="0" smtClean="0">
                <a:sym typeface="Helvetica" pitchFamily="-1" charset="0"/>
              </a:rPr>
              <a:t>, Pima Community College</a:t>
            </a:r>
            <a:endParaRPr lang="en-US" sz="3200" dirty="0">
              <a:sym typeface="Helvetica" pitchFamily="-1" charset="0"/>
            </a:endParaRPr>
          </a:p>
          <a:p>
            <a:pPr defTabSz="914145"/>
            <a:r>
              <a:rPr lang="en-US" sz="3200" dirty="0">
                <a:sym typeface="Helvetica" pitchFamily="-1" charset="0"/>
              </a:rPr>
              <a:t>Dr. Denise </a:t>
            </a:r>
            <a:r>
              <a:rPr lang="en-US" sz="3200" dirty="0" smtClean="0">
                <a:sym typeface="Helvetica" pitchFamily="-1" charset="0"/>
              </a:rPr>
              <a:t>Meeks, Pima Community College</a:t>
            </a:r>
            <a:endParaRPr lang="en-US" sz="3200" dirty="0">
              <a:sym typeface="Helvetic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nise">
      <a:dk1>
        <a:srgbClr val="FFFFFF"/>
      </a:dk1>
      <a:lt1>
        <a:srgbClr val="FFFFFF"/>
      </a:lt1>
      <a:dk2>
        <a:srgbClr val="002060"/>
      </a:dk2>
      <a:lt2>
        <a:srgbClr val="DEF5FA"/>
      </a:lt2>
      <a:accent1>
        <a:srgbClr val="FFFFFF"/>
      </a:accent1>
      <a:accent2>
        <a:srgbClr val="FFFFFF"/>
      </a:accent2>
      <a:accent3>
        <a:srgbClr val="FFFFFF"/>
      </a:accent3>
      <a:accent4>
        <a:srgbClr val="39639D"/>
      </a:accent4>
      <a:accent5>
        <a:srgbClr val="474B78"/>
      </a:accent5>
      <a:accent6>
        <a:srgbClr val="7D3C4A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228</Words>
  <Application>Microsoft Office PowerPoint</Application>
  <PresentationFormat>On-screen Show (4:3)</PresentationFormat>
  <Paragraphs>50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Pima Community College Electronics Payload Team Jimmy VanWormer, Alfred Dugi,     Tom Goss </vt:lpstr>
      <vt:lpstr>Electronics and Digital Camera Payload</vt:lpstr>
      <vt:lpstr>Goals</vt:lpstr>
      <vt:lpstr>Results</vt:lpstr>
      <vt:lpstr>Payload Images</vt:lpstr>
      <vt:lpstr>We Learned :</vt:lpstr>
      <vt:lpstr>Next Launch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Denise</dc:creator>
  <cp:lastModifiedBy>Alfred Dugi</cp:lastModifiedBy>
  <cp:revision>35</cp:revision>
  <dcterms:created xsi:type="dcterms:W3CDTF">2012-04-04T00:08:57Z</dcterms:created>
  <dcterms:modified xsi:type="dcterms:W3CDTF">2012-04-12T19:29:13Z</dcterms:modified>
</cp:coreProperties>
</file>